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8"/>
  </p:notesMasterIdLst>
  <p:handoutMasterIdLst>
    <p:handoutMasterId r:id="rId9"/>
  </p:handoutMasterIdLst>
  <p:sldIdLst>
    <p:sldId id="259" r:id="rId5"/>
    <p:sldId id="257" r:id="rId6"/>
    <p:sldId id="258" r:id="rId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85C"/>
    <a:srgbClr val="FFFF05"/>
    <a:srgbClr val="FF0A00"/>
    <a:srgbClr val="8FBB55"/>
    <a:srgbClr val="F90101"/>
    <a:srgbClr val="FFFE00"/>
    <a:srgbClr val="4C8861"/>
    <a:srgbClr val="9A9B9D"/>
    <a:srgbClr val="AEB0AF"/>
    <a:srgbClr val="CEC7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112" autoAdjust="0"/>
    <p:restoredTop sz="93655" autoAdjust="0"/>
  </p:normalViewPr>
  <p:slideViewPr>
    <p:cSldViewPr snapToGrid="0" showGuides="1">
      <p:cViewPr varScale="1">
        <p:scale>
          <a:sx n="194" d="100"/>
          <a:sy n="194" d="100"/>
        </p:scale>
        <p:origin x="424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50" d="100"/>
          <a:sy n="50" d="100"/>
        </p:scale>
        <p:origin x="5664" y="167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33024-10F1-4BC3-BAA5-CB28D8F9B6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8810624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4A39D-78C5-4FF5-94A2-BCBFAF602A34}" type="datetimeFigureOut">
              <a:rPr lang="en-US" smtClean="0">
                <a:latin typeface="+mn-lt"/>
              </a:rPr>
              <a:t>6/17/24</a:t>
            </a:fld>
            <a:endParaRPr lang="en-US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+mn-lt"/>
              </a:rPr>
              <a:pPr algn="l"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D7992059-949A-4D84-A84D-82EB5F97947B}" type="datetimeFigureOut">
              <a:rPr lang="en-US" smtClean="0"/>
              <a:pPr/>
              <a:t>6/17/24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1" y="1074420"/>
            <a:ext cx="11334582" cy="42332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67160" y="5343835"/>
            <a:ext cx="5384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28736" y="1388962"/>
            <a:ext cx="8678194" cy="978729"/>
          </a:xfrm>
        </p:spPr>
        <p:txBody>
          <a:bodyPr/>
          <a:lstStyle>
            <a:lvl1pPr algn="l">
              <a:defRPr sz="32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47481" y="3013455"/>
            <a:ext cx="5440514" cy="2028101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7030A5-C7D7-48D4-B261-45DC936EE5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6" y="5409488"/>
            <a:ext cx="1603756" cy="3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82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7" y="1083755"/>
            <a:ext cx="5486764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8079" y="2453317"/>
            <a:ext cx="5512904" cy="2690184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4149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6" y="1078992"/>
            <a:ext cx="5487073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453316"/>
            <a:ext cx="5512904" cy="4163291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302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20595" y="1078989"/>
            <a:ext cx="7464186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1" y="1078991"/>
            <a:ext cx="3846274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079" y="1275788"/>
            <a:ext cx="3576228" cy="97969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800350"/>
            <a:ext cx="3541945" cy="3816258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 userDrawn="1"/>
        </p:nvSpPr>
        <p:spPr bwMode="auto">
          <a:xfrm>
            <a:off x="4120595" y="1"/>
            <a:ext cx="8071405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22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4320" y="2381"/>
            <a:ext cx="11312843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9" y="274320"/>
            <a:ext cx="11000232" cy="53553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3" y="647700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 userDrawn="1"/>
        </p:nvSpPr>
        <p:spPr bwMode="auto">
          <a:xfrm>
            <a:off x="6026150" y="0"/>
            <a:ext cx="6165850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 userDrawn="1"/>
        </p:nvSpPr>
        <p:spPr>
          <a:xfrm>
            <a:off x="0" y="6344402"/>
            <a:ext cx="27432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4031D8B-25E9-D440-A0B7-53853A82E6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07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653735"/>
            <a:ext cx="11430000" cy="4047778"/>
          </a:xfrm>
        </p:spPr>
        <p:txBody>
          <a:bodyPr/>
          <a:lstStyle>
            <a:lvl1pPr marL="288925" indent="-288925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5298622-4D3C-4849-B0FA-4101271A78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45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6095998" y="1078992"/>
            <a:ext cx="5535025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274320" y="1078992"/>
            <a:ext cx="582168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1352479"/>
            <a:ext cx="5413469" cy="11007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217" y="2891883"/>
            <a:ext cx="5431021" cy="2252546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buClr>
                <a:schemeClr val="tx1"/>
              </a:buClr>
              <a:buFont typeface="Century Gothic" panose="020B0502020202020204" pitchFamily="34" charset="0"/>
              <a:buChar char="–"/>
              <a:defRPr sz="1800">
                <a:latin typeface="Century Gothic" panose="020B0502020202020204" pitchFamily="34" charset="0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7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535531"/>
          </a:xfrm>
        </p:spPr>
        <p:txBody>
          <a:bodyPr/>
          <a:lstStyle>
            <a:lvl1pPr>
              <a:lnSpc>
                <a:spcPct val="90000"/>
              </a:lnSpc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Rectangle 256">
            <a:extLst>
              <a:ext uri="{FF2B5EF4-FFF2-40B4-BE49-F238E27FC236}">
                <a16:creationId xmlns:a16="http://schemas.microsoft.com/office/drawing/2014/main" id="{BF6A1C92-1EE6-4390-85D8-ACD208CF9DB8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0DD0A2A-0355-AA49-9A3F-AB977E14FC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8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D6DB211-F94D-644A-8C58-020193A03AAA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010" y="1444752"/>
            <a:ext cx="5507832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010" y="2275467"/>
            <a:ext cx="5507832" cy="3373229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4752"/>
            <a:ext cx="5504688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75467"/>
            <a:ext cx="5504688" cy="3373229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0C0632-ACDA-4D24-A2CC-14539B91BC55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DF833AF-F2DD-B245-B5D3-AAD481D065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7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FC5867-1737-E84C-B42D-608A49EBBAA6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361047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2"/>
            <a:ext cx="361047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6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3659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3659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48562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248562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4B83B09-CF3A-4A36-84C0-D32086A13DE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0BAAAD4-FBA9-4334-AA6C-9B74AC2A83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05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5840756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6351585" y="1435551"/>
            <a:ext cx="5840415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583867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6351584" y="948037"/>
            <a:ext cx="584041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80804" y="966165"/>
            <a:ext cx="5815195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0804" y="1517523"/>
            <a:ext cx="5815195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6357344" y="966165"/>
            <a:ext cx="5811876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6357344" y="1517523"/>
            <a:ext cx="5811876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2737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171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4299090" y="1435551"/>
            <a:ext cx="3867912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832386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3866758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4299089" y="948037"/>
            <a:ext cx="386791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8323860" y="948037"/>
            <a:ext cx="388593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000" y="966165"/>
            <a:ext cx="3833880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3833880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4312016" y="966165"/>
            <a:ext cx="3831692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4319831" y="1517904"/>
            <a:ext cx="3831692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8337939" y="966165"/>
            <a:ext cx="3797323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8345754" y="1517904"/>
            <a:ext cx="3797323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936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521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816" y="966459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19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328861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3288610" y="948037"/>
            <a:ext cx="28748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630290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6302901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 userDrawn="1"/>
        </p:nvSpPr>
        <p:spPr>
          <a:xfrm>
            <a:off x="9317192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 userDrawn="1"/>
        </p:nvSpPr>
        <p:spPr>
          <a:xfrm>
            <a:off x="9317193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914400" indent="-227013">
              <a:lnSpc>
                <a:spcPct val="90000"/>
              </a:lnSpc>
              <a:buFont typeface="Century Gothic" panose="020B0502020202020204" pitchFamily="34" charset="0"/>
              <a:buChar char="•"/>
              <a:tabLst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83916" y="969264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30537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>
              <a:lnSpc>
                <a:spcPct val="90000"/>
              </a:lnSpc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304922" y="969264"/>
            <a:ext cx="2868091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312952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9312498" y="969264"/>
            <a:ext cx="2879502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933193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697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862842F-612F-3641-9908-4224FD3698B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0"/>
            <a:ext cx="114300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4" y="1650029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16607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57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32" r:id="rId2"/>
    <p:sldLayoutId id="2147483716" r:id="rId3"/>
    <p:sldLayoutId id="2147483736" r:id="rId4"/>
    <p:sldLayoutId id="2147483663" r:id="rId5"/>
    <p:sldLayoutId id="2147483685" r:id="rId6"/>
    <p:sldLayoutId id="2147483750" r:id="rId7"/>
    <p:sldLayoutId id="2147483755" r:id="rId8"/>
    <p:sldLayoutId id="2147483754" r:id="rId9"/>
    <p:sldLayoutId id="2147483667" r:id="rId10"/>
    <p:sldLayoutId id="2147483725" r:id="rId11"/>
    <p:sldLayoutId id="2147483756" r:id="rId12"/>
    <p:sldLayoutId id="2147483678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87338" indent="-28733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8975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030288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hyperlink" Target="https://iris2020.net/2021-07-09-coh_incoh_sl/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D1CFA7D-C43C-AA19-A702-7CFEF3D14EBF}"/>
              </a:ext>
            </a:extLst>
          </p:cNvPr>
          <p:cNvSpPr txBox="1"/>
          <p:nvPr/>
        </p:nvSpPr>
        <p:spPr>
          <a:xfrm>
            <a:off x="968467" y="1776171"/>
            <a:ext cx="121539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Neutron: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58DE6C-79E1-8D6E-FFE5-7FDD5149E4B0}"/>
              </a:ext>
            </a:extLst>
          </p:cNvPr>
          <p:cNvSpPr txBox="1"/>
          <p:nvPr/>
        </p:nvSpPr>
        <p:spPr>
          <a:xfrm>
            <a:off x="968467" y="2882440"/>
            <a:ext cx="103906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Proton: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49342C0-03E4-575B-D33C-8D1D0ED68470}"/>
              </a:ext>
            </a:extLst>
          </p:cNvPr>
          <p:cNvCxnSpPr/>
          <p:nvPr/>
        </p:nvCxnSpPr>
        <p:spPr>
          <a:xfrm flipV="1">
            <a:off x="2632806" y="1624535"/>
            <a:ext cx="0" cy="579123"/>
          </a:xfrm>
          <a:prstGeom prst="straightConnector1">
            <a:avLst/>
          </a:prstGeom>
          <a:ln w="57150">
            <a:solidFill>
              <a:schemeClr val="tx2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B76AFF1-6866-6CE2-0843-661B2AFEBAA2}"/>
              </a:ext>
            </a:extLst>
          </p:cNvPr>
          <p:cNvCxnSpPr/>
          <p:nvPr/>
        </p:nvCxnSpPr>
        <p:spPr>
          <a:xfrm flipV="1">
            <a:off x="2632806" y="2763694"/>
            <a:ext cx="0" cy="579123"/>
          </a:xfrm>
          <a:prstGeom prst="straightConnector1">
            <a:avLst/>
          </a:prstGeom>
          <a:ln w="57150">
            <a:solidFill>
              <a:schemeClr val="tx2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2DC7AE1-879E-9E99-8CC8-FBCC232B4FCB}"/>
              </a:ext>
            </a:extLst>
          </p:cNvPr>
          <p:cNvCxnSpPr/>
          <p:nvPr/>
        </p:nvCxnSpPr>
        <p:spPr>
          <a:xfrm flipV="1">
            <a:off x="3842879" y="1041472"/>
            <a:ext cx="0" cy="579123"/>
          </a:xfrm>
          <a:prstGeom prst="straightConnector1">
            <a:avLst/>
          </a:prstGeom>
          <a:ln w="57150">
            <a:solidFill>
              <a:schemeClr val="tx2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3DE62F7-564D-4A0C-BEBA-F2F816A25FB1}"/>
              </a:ext>
            </a:extLst>
          </p:cNvPr>
          <p:cNvCxnSpPr/>
          <p:nvPr/>
        </p:nvCxnSpPr>
        <p:spPr>
          <a:xfrm flipV="1">
            <a:off x="4257319" y="1043442"/>
            <a:ext cx="0" cy="579123"/>
          </a:xfrm>
          <a:prstGeom prst="straightConnector1">
            <a:avLst/>
          </a:prstGeom>
          <a:ln w="57150">
            <a:solidFill>
              <a:schemeClr val="tx2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B1AC62E-0496-EEEA-35FE-C6371BF47A78}"/>
              </a:ext>
            </a:extLst>
          </p:cNvPr>
          <p:cNvCxnSpPr/>
          <p:nvPr/>
        </p:nvCxnSpPr>
        <p:spPr>
          <a:xfrm flipV="1">
            <a:off x="3842879" y="3340847"/>
            <a:ext cx="0" cy="579123"/>
          </a:xfrm>
          <a:prstGeom prst="straightConnector1">
            <a:avLst/>
          </a:prstGeom>
          <a:ln w="57150">
            <a:solidFill>
              <a:schemeClr val="tx2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D849C78-CC9A-7EEA-F09D-648E3D86146D}"/>
              </a:ext>
            </a:extLst>
          </p:cNvPr>
          <p:cNvCxnSpPr>
            <a:cxnSpLocks/>
          </p:cNvCxnSpPr>
          <p:nvPr/>
        </p:nvCxnSpPr>
        <p:spPr>
          <a:xfrm rot="10800000" flipV="1">
            <a:off x="4257319" y="3342817"/>
            <a:ext cx="0" cy="579123"/>
          </a:xfrm>
          <a:prstGeom prst="straightConnector1">
            <a:avLst/>
          </a:prstGeom>
          <a:ln w="57150">
            <a:solidFill>
              <a:schemeClr val="tx2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C29AF9D-4C23-8F06-91A8-A1AF57A238EE}"/>
                  </a:ext>
                </a:extLst>
              </p:cNvPr>
              <p:cNvSpPr txBox="1"/>
              <p:nvPr/>
            </p:nvSpPr>
            <p:spPr>
              <a:xfrm>
                <a:off x="4805929" y="1206383"/>
                <a:ext cx="1322926" cy="2492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=−1, 0, 1</m:t>
                      </m:r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C29AF9D-4C23-8F06-91A8-A1AF57A238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5929" y="1206383"/>
                <a:ext cx="1322926" cy="249299"/>
              </a:xfrm>
              <a:prstGeom prst="rect">
                <a:avLst/>
              </a:prstGeom>
              <a:blipFill>
                <a:blip r:embed="rId2"/>
                <a:stretch>
                  <a:fillRect l="-2857" t="-5000" r="-2857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8F5A465-78D4-6B37-BB8D-4BA812AFFBC9}"/>
                  </a:ext>
                </a:extLst>
              </p:cNvPr>
              <p:cNvSpPr txBox="1"/>
              <p:nvPr/>
            </p:nvSpPr>
            <p:spPr>
              <a:xfrm>
                <a:off x="4805929" y="3505758"/>
                <a:ext cx="720197" cy="2492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8F5A465-78D4-6B37-BB8D-4BA812AFFB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5929" y="3505758"/>
                <a:ext cx="720197" cy="249299"/>
              </a:xfrm>
              <a:prstGeom prst="rect">
                <a:avLst/>
              </a:prstGeom>
              <a:blipFill>
                <a:blip r:embed="rId3"/>
                <a:stretch>
                  <a:fillRect l="-6897" r="-5172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1AF72E09-7F57-79BC-5E2A-711310C4CE8E}"/>
              </a:ext>
            </a:extLst>
          </p:cNvPr>
          <p:cNvSpPr txBox="1"/>
          <p:nvPr/>
        </p:nvSpPr>
        <p:spPr>
          <a:xfrm>
            <a:off x="6587479" y="1160216"/>
            <a:ext cx="83067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Triplet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7C1D19-08D8-5948-0778-AD41774AAF37}"/>
              </a:ext>
            </a:extLst>
          </p:cNvPr>
          <p:cNvSpPr txBox="1"/>
          <p:nvPr/>
        </p:nvSpPr>
        <p:spPr>
          <a:xfrm>
            <a:off x="6585313" y="3459591"/>
            <a:ext cx="918841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Singlet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9E5C221-9B82-463B-D40B-DAE9365783A4}"/>
                  </a:ext>
                </a:extLst>
              </p:cNvPr>
              <p:cNvSpPr txBox="1"/>
              <p:nvPr/>
            </p:nvSpPr>
            <p:spPr>
              <a:xfrm>
                <a:off x="7876781" y="1041472"/>
                <a:ext cx="3401893" cy="5909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Stable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>
                    <a:latin typeface="+mn-lt"/>
                  </a:rPr>
                  <a:t> Bound state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>
                    <a:latin typeface="+mn-lt"/>
                  </a:rPr>
                  <a:t> + Scattering Length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9E5C221-9B82-463B-D40B-DAE9365783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6781" y="1041472"/>
                <a:ext cx="3401893" cy="590931"/>
              </a:xfrm>
              <a:prstGeom prst="rect">
                <a:avLst/>
              </a:prstGeom>
              <a:blipFill>
                <a:blip r:embed="rId4"/>
                <a:stretch>
                  <a:fillRect l="-1487" t="-12766" r="-372" b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4677F54-8602-ED43-A773-1FFB7B78430E}"/>
                  </a:ext>
                </a:extLst>
              </p:cNvPr>
              <p:cNvSpPr txBox="1"/>
              <p:nvPr/>
            </p:nvSpPr>
            <p:spPr>
              <a:xfrm>
                <a:off x="7867318" y="3350419"/>
                <a:ext cx="3595856" cy="5909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Unstable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>
                    <a:latin typeface="+mn-lt"/>
                  </a:rPr>
                  <a:t> Unbound state</a:t>
                </a:r>
              </a:p>
              <a:p>
                <a:pPr algn="l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>
                    <a:latin typeface="+mn-lt"/>
                  </a:rPr>
                  <a:t> - Scattering Length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4677F54-8602-ED43-A773-1FFB7B7843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7318" y="3350419"/>
                <a:ext cx="3595856" cy="590931"/>
              </a:xfrm>
              <a:prstGeom prst="rect">
                <a:avLst/>
              </a:prstGeom>
              <a:blipFill>
                <a:blip r:embed="rId5"/>
                <a:stretch>
                  <a:fillRect l="-1408" t="-12766" r="-352" b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168962B-4A8C-0622-593A-DB23DFD96853}"/>
                  </a:ext>
                </a:extLst>
              </p:cNvPr>
              <p:cNvSpPr txBox="1"/>
              <p:nvPr/>
            </p:nvSpPr>
            <p:spPr>
              <a:xfrm>
                <a:off x="8696298" y="1940409"/>
                <a:ext cx="1609992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=10.4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𝑓𝑚</m:t>
                      </m:r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168962B-4A8C-0622-593A-DB23DFD968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6298" y="1940409"/>
                <a:ext cx="1609992" cy="341632"/>
              </a:xfrm>
              <a:prstGeom prst="rect">
                <a:avLst/>
              </a:prstGeom>
              <a:blipFill>
                <a:blip r:embed="rId6"/>
                <a:stretch>
                  <a:fillRect b="-17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22B7FCA-C9E4-19BF-3C33-ED6863190BB5}"/>
                  </a:ext>
                </a:extLst>
              </p:cNvPr>
              <p:cNvSpPr txBox="1"/>
              <p:nvPr/>
            </p:nvSpPr>
            <p:spPr>
              <a:xfrm>
                <a:off x="8606719" y="4243610"/>
                <a:ext cx="1775422" cy="342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=−44.7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𝑓𝑚</m:t>
                      </m:r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22B7FCA-C9E4-19BF-3C33-ED6863190B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6719" y="4243610"/>
                <a:ext cx="1775422" cy="342466"/>
              </a:xfrm>
              <a:prstGeom prst="rect">
                <a:avLst/>
              </a:prstGeom>
              <a:blipFill>
                <a:blip r:embed="rId7"/>
                <a:stretch>
                  <a:fillRect b="-25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5820CDC-6CBB-43CE-D2DE-0325B656E89B}"/>
                  </a:ext>
                </a:extLst>
              </p:cNvPr>
              <p:cNvSpPr txBox="1"/>
              <p:nvPr/>
            </p:nvSpPr>
            <p:spPr>
              <a:xfrm>
                <a:off x="3639304" y="4929971"/>
                <a:ext cx="3335721" cy="5924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𝑎𝑣𝑒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3×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p>
                          </m:sSub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=−3.74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𝑓𝑚</m:t>
                      </m:r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5820CDC-6CBB-43CE-D2DE-0325B656E8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9304" y="4929971"/>
                <a:ext cx="3335721" cy="592470"/>
              </a:xfrm>
              <a:prstGeom prst="rect">
                <a:avLst/>
              </a:prstGeom>
              <a:blipFill>
                <a:blip r:embed="rId8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AB9BF9E-2390-6719-5EF1-BED5F68E768B}"/>
                  </a:ext>
                </a:extLst>
              </p:cNvPr>
              <p:cNvSpPr txBox="1"/>
              <p:nvPr/>
            </p:nvSpPr>
            <p:spPr>
              <a:xfrm>
                <a:off x="3639304" y="5727498"/>
                <a:ext cx="5957336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=4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=80.26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𝑏𝑎𝑟𝑛</m:t>
                    </m:r>
                  </m:oMath>
                </a14:m>
                <a:r>
                  <a:rPr lang="en-US" dirty="0">
                    <a:latin typeface="+mn-lt"/>
                  </a:rPr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𝑏𝑎𝑟𝑛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+mn-lt"/>
                </a:endParaRP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AB9BF9E-2390-6719-5EF1-BED5F68E76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9304" y="5727498"/>
                <a:ext cx="5957336" cy="341632"/>
              </a:xfrm>
              <a:prstGeom prst="rect">
                <a:avLst/>
              </a:prstGeom>
              <a:blipFill>
                <a:blip r:embed="rId9"/>
                <a:stretch>
                  <a:fillRect t="-21429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60C84F1-A823-8672-1732-0E85C7644F5E}"/>
                  </a:ext>
                </a:extLst>
              </p:cNvPr>
              <p:cNvSpPr txBox="1"/>
              <p:nvPr/>
            </p:nvSpPr>
            <p:spPr>
              <a:xfrm>
                <a:off x="6136151" y="1160216"/>
                <a:ext cx="449162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60C84F1-A823-8672-1732-0E85C7644F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6151" y="1160216"/>
                <a:ext cx="449162" cy="3416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73347A4-D4CE-09AF-BF63-590E30DC7174}"/>
                  </a:ext>
                </a:extLst>
              </p:cNvPr>
              <p:cNvSpPr txBox="1"/>
              <p:nvPr/>
            </p:nvSpPr>
            <p:spPr>
              <a:xfrm>
                <a:off x="7418156" y="1154602"/>
                <a:ext cx="449162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73347A4-D4CE-09AF-BF63-590E30DC71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8156" y="1154602"/>
                <a:ext cx="449162" cy="3416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2663594-1ABB-A6F6-A7B0-C32987FF335E}"/>
                  </a:ext>
                </a:extLst>
              </p:cNvPr>
              <p:cNvSpPr txBox="1"/>
              <p:nvPr/>
            </p:nvSpPr>
            <p:spPr>
              <a:xfrm rot="5400000">
                <a:off x="9276713" y="1605355"/>
                <a:ext cx="449162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2663594-1ABB-A6F6-A7B0-C32987FF33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9276713" y="1605355"/>
                <a:ext cx="449162" cy="3416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B036155-1016-FA14-20D9-B20BEA70A43D}"/>
                  </a:ext>
                </a:extLst>
              </p:cNvPr>
              <p:cNvSpPr txBox="1"/>
              <p:nvPr/>
            </p:nvSpPr>
            <p:spPr>
              <a:xfrm>
                <a:off x="6136151" y="3459591"/>
                <a:ext cx="449162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B036155-1016-FA14-20D9-B20BEA70A4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6151" y="3459591"/>
                <a:ext cx="449162" cy="3416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072FE60-6E8C-C45E-117A-786E015E1E33}"/>
                  </a:ext>
                </a:extLst>
              </p:cNvPr>
              <p:cNvSpPr txBox="1"/>
              <p:nvPr/>
            </p:nvSpPr>
            <p:spPr>
              <a:xfrm>
                <a:off x="7418156" y="3459591"/>
                <a:ext cx="449162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072FE60-6E8C-C45E-117A-786E015E1E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8156" y="3459591"/>
                <a:ext cx="449162" cy="3416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3B53336-A396-ED97-8EEB-35FE7B236D72}"/>
                  </a:ext>
                </a:extLst>
              </p:cNvPr>
              <p:cNvSpPr txBox="1"/>
              <p:nvPr/>
            </p:nvSpPr>
            <p:spPr>
              <a:xfrm rot="5400000">
                <a:off x="9269849" y="3894638"/>
                <a:ext cx="449162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>
                  <a:latin typeface="+mn-lt"/>
                </a:endParaRPr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3B53336-A396-ED97-8EEB-35FE7B236D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9269849" y="3894638"/>
                <a:ext cx="449162" cy="3416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3BBBEFA3-A4EB-EBD3-F662-8359B8EA1643}"/>
              </a:ext>
            </a:extLst>
          </p:cNvPr>
          <p:cNvSpPr txBox="1"/>
          <p:nvPr/>
        </p:nvSpPr>
        <p:spPr>
          <a:xfrm>
            <a:off x="440755" y="370649"/>
            <a:ext cx="333456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b="1" dirty="0">
                <a:latin typeface="+mn-lt"/>
              </a:rPr>
              <a:t>Hydrogen Scattering Length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15ED748-93CA-6F99-A542-9B86926B605C}"/>
              </a:ext>
            </a:extLst>
          </p:cNvPr>
          <p:cNvSpPr txBox="1"/>
          <p:nvPr/>
        </p:nvSpPr>
        <p:spPr>
          <a:xfrm>
            <a:off x="7857159" y="6357444"/>
            <a:ext cx="4334841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dirty="0">
                <a:latin typeface="+mn-lt"/>
              </a:rPr>
              <a:t>[1] M. Dove &amp; G. Li, </a:t>
            </a:r>
            <a:r>
              <a:rPr lang="en-US" sz="1400" i="1" dirty="0">
                <a:latin typeface="+mn-lt"/>
              </a:rPr>
              <a:t>Nuclear Analysis</a:t>
            </a:r>
            <a:r>
              <a:rPr lang="en-US" sz="1400" dirty="0">
                <a:latin typeface="+mn-lt"/>
              </a:rPr>
              <a:t>, </a:t>
            </a:r>
            <a:r>
              <a:rPr lang="en-US" sz="1400" b="1" dirty="0">
                <a:latin typeface="+mn-lt"/>
              </a:rPr>
              <a:t>1</a:t>
            </a:r>
            <a:r>
              <a:rPr lang="en-US" sz="1400" dirty="0">
                <a:latin typeface="+mn-lt"/>
              </a:rPr>
              <a:t> (4), 2022.</a:t>
            </a:r>
          </a:p>
          <a:p>
            <a:pPr algn="l">
              <a:lnSpc>
                <a:spcPct val="90000"/>
              </a:lnSpc>
            </a:pPr>
            <a:r>
              <a:rPr lang="en-US" sz="1400" dirty="0">
                <a:latin typeface="+mn-lt"/>
              </a:rPr>
              <a:t>[2] </a:t>
            </a:r>
            <a:r>
              <a:rPr lang="en-US" sz="1400" dirty="0">
                <a:latin typeface="+mn-lt"/>
                <a:hlinkClick r:id="rId15"/>
              </a:rPr>
              <a:t>https://iris2020.net/2021-07-09-coh_incoh_sl/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09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1446F7B-F97D-9128-E2AA-4CBB3C6A355A}"/>
              </a:ext>
            </a:extLst>
          </p:cNvPr>
          <p:cNvSpPr/>
          <p:nvPr/>
        </p:nvSpPr>
        <p:spPr>
          <a:xfrm rot="16200000">
            <a:off x="1366916" y="2509570"/>
            <a:ext cx="2561197" cy="690734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3200" b="1" dirty="0">
                <a:solidFill>
                  <a:schemeClr val="bg1"/>
                </a:solidFill>
              </a:rPr>
              <a:t>Input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5107385-8E71-DF60-9259-E35F154F6E3B}"/>
              </a:ext>
            </a:extLst>
          </p:cNvPr>
          <p:cNvSpPr/>
          <p:nvPr/>
        </p:nvSpPr>
        <p:spPr>
          <a:xfrm>
            <a:off x="4959830" y="2509570"/>
            <a:ext cx="2561197" cy="6907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schemeClr val="bg1"/>
                </a:solidFill>
              </a:rPr>
              <a:t>Latent Space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770B0C-3D30-9511-FF3F-3EF61433DCCB}"/>
              </a:ext>
            </a:extLst>
          </p:cNvPr>
          <p:cNvSpPr/>
          <p:nvPr/>
        </p:nvSpPr>
        <p:spPr>
          <a:xfrm rot="16200000">
            <a:off x="8552744" y="2509571"/>
            <a:ext cx="2561197" cy="690734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3200" b="1" dirty="0">
                <a:solidFill>
                  <a:schemeClr val="bg1"/>
                </a:solidFill>
              </a:rPr>
              <a:t>Output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6560DD1-844E-8FEF-E986-60104937A398}"/>
              </a:ext>
            </a:extLst>
          </p:cNvPr>
          <p:cNvCxnSpPr>
            <a:cxnSpLocks/>
          </p:cNvCxnSpPr>
          <p:nvPr/>
        </p:nvCxnSpPr>
        <p:spPr>
          <a:xfrm>
            <a:off x="2984915" y="1590237"/>
            <a:ext cx="1974915" cy="919333"/>
          </a:xfrm>
          <a:prstGeom prst="straightConnector1">
            <a:avLst/>
          </a:prstGeom>
          <a:ln w="28575">
            <a:solidFill>
              <a:schemeClr val="tx2"/>
            </a:solidFill>
            <a:prstDash val="sysDash"/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3866F02-CEDF-9459-93CE-0A7D33C5B272}"/>
              </a:ext>
            </a:extLst>
          </p:cNvPr>
          <p:cNvCxnSpPr>
            <a:cxnSpLocks/>
          </p:cNvCxnSpPr>
          <p:nvPr/>
        </p:nvCxnSpPr>
        <p:spPr>
          <a:xfrm flipV="1">
            <a:off x="2986304" y="3200304"/>
            <a:ext cx="1973526" cy="918241"/>
          </a:xfrm>
          <a:prstGeom prst="straightConnector1">
            <a:avLst/>
          </a:prstGeom>
          <a:ln w="28575">
            <a:solidFill>
              <a:schemeClr val="tx2"/>
            </a:solidFill>
            <a:prstDash val="sysDash"/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1491129-81F8-E8AF-45A4-07115FDE7D45}"/>
              </a:ext>
            </a:extLst>
          </p:cNvPr>
          <p:cNvCxnSpPr>
            <a:cxnSpLocks/>
          </p:cNvCxnSpPr>
          <p:nvPr/>
        </p:nvCxnSpPr>
        <p:spPr>
          <a:xfrm>
            <a:off x="7517738" y="3193726"/>
            <a:ext cx="1970237" cy="941810"/>
          </a:xfrm>
          <a:prstGeom prst="straightConnector1">
            <a:avLst/>
          </a:prstGeom>
          <a:ln w="28575">
            <a:solidFill>
              <a:schemeClr val="tx2"/>
            </a:solidFill>
            <a:prstDash val="sysDash"/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F543EEE-6894-CC6E-1C2F-11D5DBD1C051}"/>
              </a:ext>
            </a:extLst>
          </p:cNvPr>
          <p:cNvCxnSpPr>
            <a:cxnSpLocks/>
          </p:cNvCxnSpPr>
          <p:nvPr/>
        </p:nvCxnSpPr>
        <p:spPr>
          <a:xfrm flipV="1">
            <a:off x="7521027" y="1580916"/>
            <a:ext cx="1973526" cy="938796"/>
          </a:xfrm>
          <a:prstGeom prst="straightConnector1">
            <a:avLst/>
          </a:prstGeom>
          <a:ln w="28575">
            <a:solidFill>
              <a:schemeClr val="tx2"/>
            </a:solidFill>
            <a:prstDash val="sysDash"/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7C3974C4-FADD-36F6-CA23-79C7E9302EED}"/>
              </a:ext>
            </a:extLst>
          </p:cNvPr>
          <p:cNvSpPr/>
          <p:nvPr/>
        </p:nvSpPr>
        <p:spPr>
          <a:xfrm>
            <a:off x="3623819" y="1865195"/>
            <a:ext cx="858380" cy="1969926"/>
          </a:xfrm>
          <a:custGeom>
            <a:avLst/>
            <a:gdLst>
              <a:gd name="connsiteX0" fmla="*/ 0 w 848616"/>
              <a:gd name="connsiteY0" fmla="*/ 0 h 1960368"/>
              <a:gd name="connsiteX1" fmla="*/ 848616 w 848616"/>
              <a:gd name="connsiteY1" fmla="*/ 0 h 1960368"/>
              <a:gd name="connsiteX2" fmla="*/ 848616 w 848616"/>
              <a:gd name="connsiteY2" fmla="*/ 1960368 h 1960368"/>
              <a:gd name="connsiteX3" fmla="*/ 0 w 848616"/>
              <a:gd name="connsiteY3" fmla="*/ 1960368 h 1960368"/>
              <a:gd name="connsiteX4" fmla="*/ 0 w 848616"/>
              <a:gd name="connsiteY4" fmla="*/ 0 h 1960368"/>
              <a:gd name="connsiteX0" fmla="*/ 0 w 855194"/>
              <a:gd name="connsiteY0" fmla="*/ 0 h 1960368"/>
              <a:gd name="connsiteX1" fmla="*/ 855194 w 855194"/>
              <a:gd name="connsiteY1" fmla="*/ 401283 h 1960368"/>
              <a:gd name="connsiteX2" fmla="*/ 848616 w 855194"/>
              <a:gd name="connsiteY2" fmla="*/ 1960368 h 1960368"/>
              <a:gd name="connsiteX3" fmla="*/ 0 w 855194"/>
              <a:gd name="connsiteY3" fmla="*/ 1960368 h 1960368"/>
              <a:gd name="connsiteX4" fmla="*/ 0 w 855194"/>
              <a:gd name="connsiteY4" fmla="*/ 0 h 1960368"/>
              <a:gd name="connsiteX0" fmla="*/ 0 w 855194"/>
              <a:gd name="connsiteY0" fmla="*/ 0 h 1960368"/>
              <a:gd name="connsiteX1" fmla="*/ 855194 w 855194"/>
              <a:gd name="connsiteY1" fmla="*/ 401283 h 1960368"/>
              <a:gd name="connsiteX2" fmla="*/ 848616 w 855194"/>
              <a:gd name="connsiteY2" fmla="*/ 1545928 h 1960368"/>
              <a:gd name="connsiteX3" fmla="*/ 0 w 855194"/>
              <a:gd name="connsiteY3" fmla="*/ 1960368 h 1960368"/>
              <a:gd name="connsiteX4" fmla="*/ 0 w 855194"/>
              <a:gd name="connsiteY4" fmla="*/ 0 h 1960368"/>
              <a:gd name="connsiteX0" fmla="*/ 0 w 855194"/>
              <a:gd name="connsiteY0" fmla="*/ 0 h 1960368"/>
              <a:gd name="connsiteX1" fmla="*/ 855194 w 855194"/>
              <a:gd name="connsiteY1" fmla="*/ 401283 h 1960368"/>
              <a:gd name="connsiteX2" fmla="*/ 848616 w 855194"/>
              <a:gd name="connsiteY2" fmla="*/ 1545928 h 1960368"/>
              <a:gd name="connsiteX3" fmla="*/ 0 w 855194"/>
              <a:gd name="connsiteY3" fmla="*/ 1960368 h 1960368"/>
              <a:gd name="connsiteX4" fmla="*/ 0 w 855194"/>
              <a:gd name="connsiteY4" fmla="*/ 0 h 1960368"/>
              <a:gd name="connsiteX0" fmla="*/ 0 w 855194"/>
              <a:gd name="connsiteY0" fmla="*/ 0 h 1960368"/>
              <a:gd name="connsiteX1" fmla="*/ 855194 w 855194"/>
              <a:gd name="connsiteY1" fmla="*/ 401283 h 1960368"/>
              <a:gd name="connsiteX2" fmla="*/ 848616 w 855194"/>
              <a:gd name="connsiteY2" fmla="*/ 1545928 h 1960368"/>
              <a:gd name="connsiteX3" fmla="*/ 0 w 855194"/>
              <a:gd name="connsiteY3" fmla="*/ 1960368 h 1960368"/>
              <a:gd name="connsiteX4" fmla="*/ 0 w 855194"/>
              <a:gd name="connsiteY4" fmla="*/ 0 h 1960368"/>
              <a:gd name="connsiteX0" fmla="*/ 0 w 858380"/>
              <a:gd name="connsiteY0" fmla="*/ 0 h 1969926"/>
              <a:gd name="connsiteX1" fmla="*/ 858380 w 858380"/>
              <a:gd name="connsiteY1" fmla="*/ 410841 h 1969926"/>
              <a:gd name="connsiteX2" fmla="*/ 851802 w 858380"/>
              <a:gd name="connsiteY2" fmla="*/ 1555486 h 1969926"/>
              <a:gd name="connsiteX3" fmla="*/ 3186 w 858380"/>
              <a:gd name="connsiteY3" fmla="*/ 1969926 h 1969926"/>
              <a:gd name="connsiteX4" fmla="*/ 0 w 858380"/>
              <a:gd name="connsiteY4" fmla="*/ 0 h 1969926"/>
              <a:gd name="connsiteX0" fmla="*/ 0 w 858380"/>
              <a:gd name="connsiteY0" fmla="*/ 0 h 1969926"/>
              <a:gd name="connsiteX1" fmla="*/ 858380 w 858380"/>
              <a:gd name="connsiteY1" fmla="*/ 404469 h 1969926"/>
              <a:gd name="connsiteX2" fmla="*/ 851802 w 858380"/>
              <a:gd name="connsiteY2" fmla="*/ 1555486 h 1969926"/>
              <a:gd name="connsiteX3" fmla="*/ 3186 w 858380"/>
              <a:gd name="connsiteY3" fmla="*/ 1969926 h 1969926"/>
              <a:gd name="connsiteX4" fmla="*/ 0 w 858380"/>
              <a:gd name="connsiteY4" fmla="*/ 0 h 1969926"/>
              <a:gd name="connsiteX0" fmla="*/ 0 w 858380"/>
              <a:gd name="connsiteY0" fmla="*/ 0 h 1969926"/>
              <a:gd name="connsiteX1" fmla="*/ 858380 w 858380"/>
              <a:gd name="connsiteY1" fmla="*/ 404469 h 1969926"/>
              <a:gd name="connsiteX2" fmla="*/ 851802 w 858380"/>
              <a:gd name="connsiteY2" fmla="*/ 1577788 h 1969926"/>
              <a:gd name="connsiteX3" fmla="*/ 3186 w 858380"/>
              <a:gd name="connsiteY3" fmla="*/ 1969926 h 1969926"/>
              <a:gd name="connsiteX4" fmla="*/ 0 w 858380"/>
              <a:gd name="connsiteY4" fmla="*/ 0 h 1969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380" h="1969926">
                <a:moveTo>
                  <a:pt x="0" y="0"/>
                </a:moveTo>
                <a:lnTo>
                  <a:pt x="858380" y="404469"/>
                </a:lnTo>
                <a:cubicBezTo>
                  <a:pt x="856187" y="924164"/>
                  <a:pt x="853995" y="1058093"/>
                  <a:pt x="851802" y="1577788"/>
                </a:cubicBezTo>
                <a:lnTo>
                  <a:pt x="3186" y="19699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0">
            <a:extLst>
              <a:ext uri="{FF2B5EF4-FFF2-40B4-BE49-F238E27FC236}">
                <a16:creationId xmlns:a16="http://schemas.microsoft.com/office/drawing/2014/main" id="{D13A8495-47D8-36EE-2A05-78B59E5C28D7}"/>
              </a:ext>
            </a:extLst>
          </p:cNvPr>
          <p:cNvSpPr/>
          <p:nvPr/>
        </p:nvSpPr>
        <p:spPr>
          <a:xfrm rot="10800000">
            <a:off x="7998658" y="1867103"/>
            <a:ext cx="858380" cy="1985801"/>
          </a:xfrm>
          <a:custGeom>
            <a:avLst/>
            <a:gdLst>
              <a:gd name="connsiteX0" fmla="*/ 0 w 848616"/>
              <a:gd name="connsiteY0" fmla="*/ 0 h 1960368"/>
              <a:gd name="connsiteX1" fmla="*/ 848616 w 848616"/>
              <a:gd name="connsiteY1" fmla="*/ 0 h 1960368"/>
              <a:gd name="connsiteX2" fmla="*/ 848616 w 848616"/>
              <a:gd name="connsiteY2" fmla="*/ 1960368 h 1960368"/>
              <a:gd name="connsiteX3" fmla="*/ 0 w 848616"/>
              <a:gd name="connsiteY3" fmla="*/ 1960368 h 1960368"/>
              <a:gd name="connsiteX4" fmla="*/ 0 w 848616"/>
              <a:gd name="connsiteY4" fmla="*/ 0 h 1960368"/>
              <a:gd name="connsiteX0" fmla="*/ 0 w 855194"/>
              <a:gd name="connsiteY0" fmla="*/ 0 h 1960368"/>
              <a:gd name="connsiteX1" fmla="*/ 855194 w 855194"/>
              <a:gd name="connsiteY1" fmla="*/ 401283 h 1960368"/>
              <a:gd name="connsiteX2" fmla="*/ 848616 w 855194"/>
              <a:gd name="connsiteY2" fmla="*/ 1960368 h 1960368"/>
              <a:gd name="connsiteX3" fmla="*/ 0 w 855194"/>
              <a:gd name="connsiteY3" fmla="*/ 1960368 h 1960368"/>
              <a:gd name="connsiteX4" fmla="*/ 0 w 855194"/>
              <a:gd name="connsiteY4" fmla="*/ 0 h 1960368"/>
              <a:gd name="connsiteX0" fmla="*/ 0 w 855194"/>
              <a:gd name="connsiteY0" fmla="*/ 0 h 1960368"/>
              <a:gd name="connsiteX1" fmla="*/ 855194 w 855194"/>
              <a:gd name="connsiteY1" fmla="*/ 401283 h 1960368"/>
              <a:gd name="connsiteX2" fmla="*/ 848616 w 855194"/>
              <a:gd name="connsiteY2" fmla="*/ 1545928 h 1960368"/>
              <a:gd name="connsiteX3" fmla="*/ 0 w 855194"/>
              <a:gd name="connsiteY3" fmla="*/ 1960368 h 1960368"/>
              <a:gd name="connsiteX4" fmla="*/ 0 w 855194"/>
              <a:gd name="connsiteY4" fmla="*/ 0 h 1960368"/>
              <a:gd name="connsiteX0" fmla="*/ 0 w 855194"/>
              <a:gd name="connsiteY0" fmla="*/ 0 h 1960368"/>
              <a:gd name="connsiteX1" fmla="*/ 855194 w 855194"/>
              <a:gd name="connsiteY1" fmla="*/ 401283 h 1960368"/>
              <a:gd name="connsiteX2" fmla="*/ 848616 w 855194"/>
              <a:gd name="connsiteY2" fmla="*/ 1545928 h 1960368"/>
              <a:gd name="connsiteX3" fmla="*/ 0 w 855194"/>
              <a:gd name="connsiteY3" fmla="*/ 1960368 h 1960368"/>
              <a:gd name="connsiteX4" fmla="*/ 0 w 855194"/>
              <a:gd name="connsiteY4" fmla="*/ 0 h 1960368"/>
              <a:gd name="connsiteX0" fmla="*/ 0 w 855194"/>
              <a:gd name="connsiteY0" fmla="*/ 0 h 1960368"/>
              <a:gd name="connsiteX1" fmla="*/ 855194 w 855194"/>
              <a:gd name="connsiteY1" fmla="*/ 401283 h 1960368"/>
              <a:gd name="connsiteX2" fmla="*/ 848616 w 855194"/>
              <a:gd name="connsiteY2" fmla="*/ 1545928 h 1960368"/>
              <a:gd name="connsiteX3" fmla="*/ 0 w 855194"/>
              <a:gd name="connsiteY3" fmla="*/ 1960368 h 1960368"/>
              <a:gd name="connsiteX4" fmla="*/ 0 w 855194"/>
              <a:gd name="connsiteY4" fmla="*/ 0 h 1960368"/>
              <a:gd name="connsiteX0" fmla="*/ 0 w 858380"/>
              <a:gd name="connsiteY0" fmla="*/ 0 h 1969926"/>
              <a:gd name="connsiteX1" fmla="*/ 858380 w 858380"/>
              <a:gd name="connsiteY1" fmla="*/ 410841 h 1969926"/>
              <a:gd name="connsiteX2" fmla="*/ 851802 w 858380"/>
              <a:gd name="connsiteY2" fmla="*/ 1555486 h 1969926"/>
              <a:gd name="connsiteX3" fmla="*/ 3186 w 858380"/>
              <a:gd name="connsiteY3" fmla="*/ 1969926 h 1969926"/>
              <a:gd name="connsiteX4" fmla="*/ 0 w 858380"/>
              <a:gd name="connsiteY4" fmla="*/ 0 h 1969926"/>
              <a:gd name="connsiteX0" fmla="*/ 0 w 858380"/>
              <a:gd name="connsiteY0" fmla="*/ 0 h 1969926"/>
              <a:gd name="connsiteX1" fmla="*/ 858380 w 858380"/>
              <a:gd name="connsiteY1" fmla="*/ 404469 h 1969926"/>
              <a:gd name="connsiteX2" fmla="*/ 851802 w 858380"/>
              <a:gd name="connsiteY2" fmla="*/ 1555486 h 1969926"/>
              <a:gd name="connsiteX3" fmla="*/ 3186 w 858380"/>
              <a:gd name="connsiteY3" fmla="*/ 1969926 h 1969926"/>
              <a:gd name="connsiteX4" fmla="*/ 0 w 858380"/>
              <a:gd name="connsiteY4" fmla="*/ 0 h 1969926"/>
              <a:gd name="connsiteX0" fmla="*/ 0 w 858380"/>
              <a:gd name="connsiteY0" fmla="*/ 0 h 1969926"/>
              <a:gd name="connsiteX1" fmla="*/ 858380 w 858380"/>
              <a:gd name="connsiteY1" fmla="*/ 404469 h 1969926"/>
              <a:gd name="connsiteX2" fmla="*/ 851802 w 858380"/>
              <a:gd name="connsiteY2" fmla="*/ 1577788 h 1969926"/>
              <a:gd name="connsiteX3" fmla="*/ 3186 w 858380"/>
              <a:gd name="connsiteY3" fmla="*/ 1969926 h 1969926"/>
              <a:gd name="connsiteX4" fmla="*/ 0 w 858380"/>
              <a:gd name="connsiteY4" fmla="*/ 0 h 1969926"/>
              <a:gd name="connsiteX0" fmla="*/ 0 w 858380"/>
              <a:gd name="connsiteY0" fmla="*/ 0 h 1979451"/>
              <a:gd name="connsiteX1" fmla="*/ 858380 w 858380"/>
              <a:gd name="connsiteY1" fmla="*/ 404469 h 1979451"/>
              <a:gd name="connsiteX2" fmla="*/ 851802 w 858380"/>
              <a:gd name="connsiteY2" fmla="*/ 1577788 h 1979451"/>
              <a:gd name="connsiteX3" fmla="*/ 3186 w 858380"/>
              <a:gd name="connsiteY3" fmla="*/ 1979451 h 1979451"/>
              <a:gd name="connsiteX4" fmla="*/ 0 w 858380"/>
              <a:gd name="connsiteY4" fmla="*/ 0 h 1979451"/>
              <a:gd name="connsiteX0" fmla="*/ 0 w 858380"/>
              <a:gd name="connsiteY0" fmla="*/ 0 h 1985801"/>
              <a:gd name="connsiteX1" fmla="*/ 858380 w 858380"/>
              <a:gd name="connsiteY1" fmla="*/ 410819 h 1985801"/>
              <a:gd name="connsiteX2" fmla="*/ 851802 w 858380"/>
              <a:gd name="connsiteY2" fmla="*/ 1584138 h 1985801"/>
              <a:gd name="connsiteX3" fmla="*/ 3186 w 858380"/>
              <a:gd name="connsiteY3" fmla="*/ 1985801 h 1985801"/>
              <a:gd name="connsiteX4" fmla="*/ 0 w 858380"/>
              <a:gd name="connsiteY4" fmla="*/ 0 h 1985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380" h="1985801">
                <a:moveTo>
                  <a:pt x="0" y="0"/>
                </a:moveTo>
                <a:lnTo>
                  <a:pt x="858380" y="410819"/>
                </a:lnTo>
                <a:cubicBezTo>
                  <a:pt x="856187" y="930514"/>
                  <a:pt x="853995" y="1064443"/>
                  <a:pt x="851802" y="1584138"/>
                </a:cubicBezTo>
                <a:lnTo>
                  <a:pt x="3186" y="19858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D3733A-06F9-D1FD-6867-9F634AF2A04A}"/>
              </a:ext>
            </a:extLst>
          </p:cNvPr>
          <p:cNvSpPr txBox="1"/>
          <p:nvPr/>
        </p:nvSpPr>
        <p:spPr>
          <a:xfrm>
            <a:off x="3489393" y="4431412"/>
            <a:ext cx="112723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b="1" dirty="0">
                <a:latin typeface="+mn-lt"/>
              </a:rPr>
              <a:t>Encoder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23FD3ED-0CDE-EE11-6D3A-9CB0E33A3570}"/>
              </a:ext>
            </a:extLst>
          </p:cNvPr>
          <p:cNvSpPr txBox="1"/>
          <p:nvPr/>
        </p:nvSpPr>
        <p:spPr>
          <a:xfrm>
            <a:off x="7835378" y="4431412"/>
            <a:ext cx="118494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b="1" dirty="0">
                <a:latin typeface="+mn-lt"/>
              </a:rPr>
              <a:t>Decoder</a:t>
            </a:r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51111C21-86C3-6DEF-9934-CC27B4033093}"/>
              </a:ext>
            </a:extLst>
          </p:cNvPr>
          <p:cNvSpPr/>
          <p:nvPr/>
        </p:nvSpPr>
        <p:spPr>
          <a:xfrm>
            <a:off x="3798095" y="3997780"/>
            <a:ext cx="509827" cy="300415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Down Arrow 28">
            <a:extLst>
              <a:ext uri="{FF2B5EF4-FFF2-40B4-BE49-F238E27FC236}">
                <a16:creationId xmlns:a16="http://schemas.microsoft.com/office/drawing/2014/main" id="{0BB6CB55-9EAA-756A-5C16-1E5A29F3A64A}"/>
              </a:ext>
            </a:extLst>
          </p:cNvPr>
          <p:cNvSpPr/>
          <p:nvPr/>
        </p:nvSpPr>
        <p:spPr>
          <a:xfrm>
            <a:off x="8169646" y="4003585"/>
            <a:ext cx="509827" cy="300415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AD3C45D-F195-D202-1D9E-F88EA86D62D1}"/>
              </a:ext>
            </a:extLst>
          </p:cNvPr>
          <p:cNvSpPr/>
          <p:nvPr/>
        </p:nvSpPr>
        <p:spPr>
          <a:xfrm>
            <a:off x="5301655" y="4929437"/>
            <a:ext cx="1877546" cy="69073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CNN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Bent Arrow 30">
            <a:extLst>
              <a:ext uri="{FF2B5EF4-FFF2-40B4-BE49-F238E27FC236}">
                <a16:creationId xmlns:a16="http://schemas.microsoft.com/office/drawing/2014/main" id="{78358BA4-D0D5-C441-C0F0-B1A0C372C123}"/>
              </a:ext>
            </a:extLst>
          </p:cNvPr>
          <p:cNvSpPr/>
          <p:nvPr/>
        </p:nvSpPr>
        <p:spPr>
          <a:xfrm rot="10800000">
            <a:off x="7898294" y="4853778"/>
            <a:ext cx="604562" cy="604448"/>
          </a:xfrm>
          <a:prstGeom prst="bentArrow">
            <a:avLst>
              <a:gd name="adj1" fmla="val 25000"/>
              <a:gd name="adj2" fmla="val 30626"/>
              <a:gd name="adj3" fmla="val 25000"/>
              <a:gd name="adj4" fmla="val 60003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Bent Arrow 32">
            <a:extLst>
              <a:ext uri="{FF2B5EF4-FFF2-40B4-BE49-F238E27FC236}">
                <a16:creationId xmlns:a16="http://schemas.microsoft.com/office/drawing/2014/main" id="{6324BD1F-8823-5C9B-E3EC-3334C2FCE033}"/>
              </a:ext>
            </a:extLst>
          </p:cNvPr>
          <p:cNvSpPr/>
          <p:nvPr/>
        </p:nvSpPr>
        <p:spPr>
          <a:xfrm flipV="1">
            <a:off x="3972372" y="4853778"/>
            <a:ext cx="604562" cy="604448"/>
          </a:xfrm>
          <a:prstGeom prst="bentArrow">
            <a:avLst>
              <a:gd name="adj1" fmla="val 25000"/>
              <a:gd name="adj2" fmla="val 30626"/>
              <a:gd name="adj3" fmla="val 25000"/>
              <a:gd name="adj4" fmla="val 60003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952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function&#10;&#10;Description automatically generated">
            <a:extLst>
              <a:ext uri="{FF2B5EF4-FFF2-40B4-BE49-F238E27FC236}">
                <a16:creationId xmlns:a16="http://schemas.microsoft.com/office/drawing/2014/main" id="{F84A3354-F967-43F2-CB89-55E6036E11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05"/>
          <a:stretch/>
        </p:blipFill>
        <p:spPr>
          <a:xfrm>
            <a:off x="2209800" y="478737"/>
            <a:ext cx="7772400" cy="59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94320"/>
      </p:ext>
    </p:extLst>
  </p:cSld>
  <p:clrMapOvr>
    <a:masterClrMapping/>
  </p:clrMapOvr>
</p:sld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38100">
          <a:solidFill>
            <a:schemeClr val="bg2"/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_slides_template_2021" id="{DCB22F68-06CB-E249-A28B-3397C9649DF6}" vid="{A5339928-948A-5640-8E8D-3BD2D159DEF5}"/>
    </a:ext>
  </a:extLst>
</a:theme>
</file>

<file path=ppt/theme/theme2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75B17BC858B94FAA5409F11FF9B884" ma:contentTypeVersion="0" ma:contentTypeDescription="Create a new document." ma:contentTypeScope="" ma:versionID="ba30602e445ba7bd833ef2f532e4a59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50AF3C-223B-4322-9D84-8F5422CEAF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B6F5DE5-FF42-42F2-9962-F83010572F4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FF1CA81-B025-421E-9746-B1FF59551E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ORNL</Template>
  <TotalTime>95</TotalTime>
  <Words>117</Words>
  <Application>Microsoft Macintosh PowerPoint</Application>
  <PresentationFormat>Widescreen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Black</vt:lpstr>
      <vt:lpstr>Cambria Math</vt:lpstr>
      <vt:lpstr>Century Gothic</vt:lpstr>
      <vt:lpstr>ORNL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Yuanpeng Zhang</dc:creator>
  <cp:lastModifiedBy>Yuanpeng Zhang</cp:lastModifiedBy>
  <cp:revision>4</cp:revision>
  <dcterms:created xsi:type="dcterms:W3CDTF">2024-06-15T18:06:47Z</dcterms:created>
  <dcterms:modified xsi:type="dcterms:W3CDTF">2024-06-17T15:34:26Z</dcterms:modified>
</cp:coreProperties>
</file>